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1" r:id="rId5"/>
    <p:sldMasterId id="2147483701" r:id="rId6"/>
  </p:sldMasterIdLst>
  <p:notesMasterIdLst>
    <p:notesMasterId r:id="rId19"/>
  </p:notesMasterIdLst>
  <p:sldIdLst>
    <p:sldId id="256" r:id="rId7"/>
    <p:sldId id="257" r:id="rId8"/>
    <p:sldId id="258" r:id="rId9"/>
    <p:sldId id="259" r:id="rId10"/>
    <p:sldId id="263" r:id="rId11"/>
    <p:sldId id="260" r:id="rId12"/>
    <p:sldId id="265" r:id="rId13"/>
    <p:sldId id="264" r:id="rId14"/>
    <p:sldId id="261" r:id="rId15"/>
    <p:sldId id="262" r:id="rId16"/>
    <p:sldId id="266" r:id="rId17"/>
    <p:sldId id="267" r:id="rId18"/>
  </p:sldIdLst>
  <p:sldSz cx="12192000" cy="6858000"/>
  <p:notesSz cx="6858000" cy="9144000"/>
  <p:defaultTextStyle>
    <a:defPPr>
      <a:defRPr lang="en-US"/>
    </a:defPPr>
    <a:lvl1pPr marL="0" algn="l" defTabSz="457174" rtl="0" eaLnBrk="1" latinLnBrk="0" hangingPunct="1">
      <a:defRPr sz="1800" kern="1200">
        <a:solidFill>
          <a:schemeClr val="tx1"/>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8150" autoAdjust="0"/>
  </p:normalViewPr>
  <p:slideViewPr>
    <p:cSldViewPr snapToGrid="0">
      <p:cViewPr varScale="1">
        <p:scale>
          <a:sx n="78" d="100"/>
          <a:sy n="78" d="100"/>
        </p:scale>
        <p:origin x="181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media/image10.png>
</file>

<file path=ppt/media/image11.png>
</file>

<file path=ppt/media/image12.png>
</file>

<file path=ppt/media/image13.png>
</file>

<file path=ppt/media/image14.png>
</file>

<file path=ppt/media/image4.tmp>
</file>

<file path=ppt/media/image5.tmp>
</file>

<file path=ppt/media/image6.jpg>
</file>

<file path=ppt/media/image7.tmp>
</file>

<file path=ppt/media/image8.tmp>
</file>

<file path=ppt/media/image9.tmp>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76CCD2-0B12-42AA-8B02-D265BB48CA10}" type="datetimeFigureOut">
              <a:rPr lang="en-GB" smtClean="0"/>
              <a:t>29/07/2019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D5F666-A4D7-4CF7-9475-8FA559BF0F1A}" type="slidenum">
              <a:rPr lang="en-GB" smtClean="0"/>
              <a:t>‹#›</a:t>
            </a:fld>
            <a:endParaRPr lang="en-GB"/>
          </a:p>
        </p:txBody>
      </p:sp>
    </p:spTree>
    <p:extLst>
      <p:ext uri="{BB962C8B-B14F-4D97-AF65-F5344CB8AC3E}">
        <p14:creationId xmlns:p14="http://schemas.microsoft.com/office/powerpoint/2010/main" val="4188595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Its worth noting that some of the vim’s inside the </a:t>
            </a:r>
            <a:r>
              <a:rPr lang="en-GB"/>
              <a:t>Sets palette also work on Maps.</a:t>
            </a:r>
          </a:p>
          <a:p>
            <a:r>
              <a:rPr lang="en-GB" dirty="0"/>
              <a:t>You may see other names such as Dictionaries, Associative Arrays and Hash Tables. These are all very similar to Maps and can now be programmed in LabVIEW.</a:t>
            </a:r>
          </a:p>
          <a:p>
            <a:r>
              <a:rPr lang="en-GB" dirty="0"/>
              <a:t>In the past LabVIEW users have achieved this functionality through Variant Attributes.</a:t>
            </a:r>
          </a:p>
        </p:txBody>
      </p:sp>
      <p:sp>
        <p:nvSpPr>
          <p:cNvPr id="4" name="Slide Number Placeholder 3"/>
          <p:cNvSpPr>
            <a:spLocks noGrp="1"/>
          </p:cNvSpPr>
          <p:nvPr>
            <p:ph type="sldNum" sz="quarter" idx="5"/>
          </p:nvPr>
        </p:nvSpPr>
        <p:spPr/>
        <p:txBody>
          <a:bodyPr/>
          <a:lstStyle/>
          <a:p>
            <a:fld id="{94D5F666-A4D7-4CF7-9475-8FA559BF0F1A}" type="slidenum">
              <a:rPr lang="en-GB" smtClean="0"/>
              <a:t>4</a:t>
            </a:fld>
            <a:endParaRPr lang="en-GB"/>
          </a:p>
        </p:txBody>
      </p:sp>
    </p:spTree>
    <p:extLst>
      <p:ext uri="{BB962C8B-B14F-4D97-AF65-F5344CB8AC3E}">
        <p14:creationId xmlns:p14="http://schemas.microsoft.com/office/powerpoint/2010/main" val="2630693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I’ve run into situations in the past where I need to keep track of which Service Modules are currently active, and what responsibilities they have. I’ve tried to build things like a variant attribute table, or a JSON config string to keep records of the data, maps can help here too. There is an example in the example finder named Registration Map Usage which shows how to do it.</a:t>
            </a:r>
          </a:p>
        </p:txBody>
      </p:sp>
      <p:sp>
        <p:nvSpPr>
          <p:cNvPr id="4" name="Slide Number Placeholder 3"/>
          <p:cNvSpPr>
            <a:spLocks noGrp="1"/>
          </p:cNvSpPr>
          <p:nvPr>
            <p:ph type="sldNum" sz="quarter" idx="5"/>
          </p:nvPr>
        </p:nvSpPr>
        <p:spPr/>
        <p:txBody>
          <a:bodyPr/>
          <a:lstStyle/>
          <a:p>
            <a:fld id="{94D5F666-A4D7-4CF7-9475-8FA559BF0F1A}" type="slidenum">
              <a:rPr lang="en-GB" smtClean="0"/>
              <a:t>9</a:t>
            </a:fld>
            <a:endParaRPr lang="en-GB"/>
          </a:p>
        </p:txBody>
      </p:sp>
    </p:spTree>
    <p:extLst>
      <p:ext uri="{BB962C8B-B14F-4D97-AF65-F5344CB8AC3E}">
        <p14:creationId xmlns:p14="http://schemas.microsoft.com/office/powerpoint/2010/main" val="4092307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4D5F666-A4D7-4CF7-9475-8FA559BF0F1A}" type="slidenum">
              <a:rPr lang="en-GB" smtClean="0"/>
              <a:t>10</a:t>
            </a:fld>
            <a:endParaRPr lang="en-GB"/>
          </a:p>
        </p:txBody>
      </p:sp>
    </p:spTree>
    <p:extLst>
      <p:ext uri="{BB962C8B-B14F-4D97-AF65-F5344CB8AC3E}">
        <p14:creationId xmlns:p14="http://schemas.microsoft.com/office/powerpoint/2010/main" val="28241313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Extern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Tree>
    <p:extLst>
      <p:ext uri="{BB962C8B-B14F-4D97-AF65-F5344CB8AC3E}">
        <p14:creationId xmlns:p14="http://schemas.microsoft.com/office/powerpoint/2010/main" val="126898239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0105220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Tree>
    <p:extLst>
      <p:ext uri="{BB962C8B-B14F-4D97-AF65-F5344CB8AC3E}">
        <p14:creationId xmlns:p14="http://schemas.microsoft.com/office/powerpoint/2010/main" val="2117562852"/>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External_NI Product Focused with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14664830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External_NI Product Focused with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32500098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Extern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171560537"/>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Extern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Tree>
    <p:extLst>
      <p:ext uri="{BB962C8B-B14F-4D97-AF65-F5344CB8AC3E}">
        <p14:creationId xmlns:p14="http://schemas.microsoft.com/office/powerpoint/2010/main" val="38104042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Extern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1595599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Extern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1799928120"/>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Extern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2290829658"/>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3454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Extern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Tree>
    <p:extLst>
      <p:ext uri="{BB962C8B-B14F-4D97-AF65-F5344CB8AC3E}">
        <p14:creationId xmlns:p14="http://schemas.microsoft.com/office/powerpoint/2010/main" val="33160029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D61DD-F058-407A-BB0F-A2CFB13D01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A186B7E-0141-443A-9058-9428DEAFEE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CD8FF54-DB20-4FA6-BB49-88F38659A743}"/>
              </a:ext>
            </a:extLst>
          </p:cNvPr>
          <p:cNvSpPr>
            <a:spLocks noGrp="1"/>
          </p:cNvSpPr>
          <p:nvPr>
            <p:ph type="dt" sz="half" idx="10"/>
          </p:nvPr>
        </p:nvSpPr>
        <p:spPr/>
        <p:txBody>
          <a:bodyPr/>
          <a:lstStyle/>
          <a:p>
            <a:fld id="{CBBD211F-DDB5-413E-8C95-B03A981126BB}" type="datetimeFigureOut">
              <a:rPr lang="en-GB" smtClean="0"/>
              <a:t>29/07/2019</a:t>
            </a:fld>
            <a:endParaRPr lang="en-GB"/>
          </a:p>
        </p:txBody>
      </p:sp>
      <p:sp>
        <p:nvSpPr>
          <p:cNvPr id="5" name="Footer Placeholder 4">
            <a:extLst>
              <a:ext uri="{FF2B5EF4-FFF2-40B4-BE49-F238E27FC236}">
                <a16:creationId xmlns:a16="http://schemas.microsoft.com/office/drawing/2014/main" id="{0C7D0A71-50EA-4932-B9ED-89C4E665D4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CBC438B-D6D1-47F0-8BA0-3E5047708CDF}"/>
              </a:ext>
            </a:extLst>
          </p:cNvPr>
          <p:cNvSpPr>
            <a:spLocks noGrp="1"/>
          </p:cNvSpPr>
          <p:nvPr>
            <p:ph type="sldNum" sz="quarter" idx="12"/>
          </p:nvPr>
        </p:nvSpPr>
        <p:spPr/>
        <p:txBody>
          <a:bodyPr/>
          <a:lstStyle/>
          <a:p>
            <a:fld id="{5FF6A7F4-25AF-4E93-91E4-1B07DDC33BDC}" type="slidenum">
              <a:rPr lang="en-GB" smtClean="0"/>
              <a:t>‹#›</a:t>
            </a:fld>
            <a:endParaRPr lang="en-GB"/>
          </a:p>
        </p:txBody>
      </p:sp>
    </p:spTree>
    <p:extLst>
      <p:ext uri="{BB962C8B-B14F-4D97-AF65-F5344CB8AC3E}">
        <p14:creationId xmlns:p14="http://schemas.microsoft.com/office/powerpoint/2010/main" val="5316981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Confidenti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
        <p:nvSpPr>
          <p:cNvPr id="4"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928096086"/>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Confidenti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1093143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onfidenti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811243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onfidenti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61769675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Confidenti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717066388"/>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Confidential_1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402787645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onfidential_2 Line Heading with Subhead Confidential">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6688806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Confidenti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34894402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Confidential_with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3828645"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32219492"/>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Extern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Tree>
    <p:extLst>
      <p:ext uri="{BB962C8B-B14F-4D97-AF65-F5344CB8AC3E}">
        <p14:creationId xmlns:p14="http://schemas.microsoft.com/office/powerpoint/2010/main" val="396860307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Confidential_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77572577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Confidential_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3064450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Confidential_NI Product Focused with Image R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3828645"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16417541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Confidential_NI Product Focused with Image L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52498191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Confidenti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984304004"/>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Confidenti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8"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40941786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Confidenti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65336929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Confidenti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66576934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Confidenti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68520572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713A8-5CFB-46DF-8CEC-0924EAB7C5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F53116B7-6846-4AA1-AD48-195AB21AC7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F308404-4858-4336-8C3F-D6221DC526E5}"/>
              </a:ext>
            </a:extLst>
          </p:cNvPr>
          <p:cNvSpPr>
            <a:spLocks noGrp="1"/>
          </p:cNvSpPr>
          <p:nvPr>
            <p:ph type="dt" sz="half" idx="10"/>
          </p:nvPr>
        </p:nvSpPr>
        <p:spPr/>
        <p:txBody>
          <a:bodyPr/>
          <a:lstStyle/>
          <a:p>
            <a:fld id="{FBC71890-FF7D-499A-B903-FA26201A0FD1}" type="datetimeFigureOut">
              <a:rPr lang="en-GB" smtClean="0"/>
              <a:t>29/07/2019</a:t>
            </a:fld>
            <a:endParaRPr lang="en-GB"/>
          </a:p>
        </p:txBody>
      </p:sp>
      <p:sp>
        <p:nvSpPr>
          <p:cNvPr id="5" name="Footer Placeholder 4">
            <a:extLst>
              <a:ext uri="{FF2B5EF4-FFF2-40B4-BE49-F238E27FC236}">
                <a16:creationId xmlns:a16="http://schemas.microsoft.com/office/drawing/2014/main" id="{F49C45DE-8955-438A-ACB6-45A1C15942D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EE55D00-AD53-496A-B1F7-B7B6A4445196}"/>
              </a:ext>
            </a:extLst>
          </p:cNvPr>
          <p:cNvSpPr>
            <a:spLocks noGrp="1"/>
          </p:cNvSpPr>
          <p:nvPr>
            <p:ph type="sldNum" sz="quarter" idx="12"/>
          </p:nvPr>
        </p:nvSpPr>
        <p:spPr/>
        <p:txBody>
          <a:bodyPr/>
          <a:lstStyle/>
          <a:p>
            <a:fld id="{10D4060F-4B34-4AB1-97BD-49524A2E53E4}" type="slidenum">
              <a:rPr lang="en-GB" smtClean="0"/>
              <a:t>‹#›</a:t>
            </a:fld>
            <a:endParaRPr lang="en-GB"/>
          </a:p>
        </p:txBody>
      </p:sp>
    </p:spTree>
    <p:extLst>
      <p:ext uri="{BB962C8B-B14F-4D97-AF65-F5344CB8AC3E}">
        <p14:creationId xmlns:p14="http://schemas.microsoft.com/office/powerpoint/2010/main" val="3670295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Extern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30478452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Customer Confidenti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
        <p:nvSpPr>
          <p:cNvPr id="5"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5915879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Confidenti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12"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358245429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Confidenti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10"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61238377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Customer Confidenti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3105367608"/>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Customer Confidenti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617360480"/>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Customer Confidential_1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63301210"/>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Customer Confidential_2 Line Heading with Subhead Confidential">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46542704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Customer Confidenti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42802026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Customer Confidential_with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3363852"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975853724"/>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Customer Confidential_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6767545"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859218222"/>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Extern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094703316"/>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Customer Confidential_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6900844"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36087822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Customer Confidential_NI Product Focused with Image R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3363851"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402334554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Customer Confidential_NI Product Focused with Image L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6767545"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161082937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Customer Confidenti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9"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2935043155"/>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Customer Confidenti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9"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262678711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Customer Confidenti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2"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152869793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p:cSld name="Customer Confidenti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0"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417955146"/>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Customer Confidenti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0"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350466859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External_1 Heading with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204360224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External_2 Line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68706429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Extern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364582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2764739660"/>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image" Target="../media/image1.emf"/><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theme" Target="../theme/theme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image" Target="../media/image1.emf"/><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19" Type="http://schemas.openxmlformats.org/officeDocument/2006/relationships/theme" Target="../theme/theme3.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Tree>
    <p:extLst>
      <p:ext uri="{BB962C8B-B14F-4D97-AF65-F5344CB8AC3E}">
        <p14:creationId xmlns:p14="http://schemas.microsoft.com/office/powerpoint/2010/main" val="22827991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45204508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0"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
        <p:nvSpPr>
          <p:cNvPr id="6"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01808296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 id="2147483719" r:id="rId18"/>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4.xml"/><Relationship Id="rId4" Type="http://schemas.openxmlformats.org/officeDocument/2006/relationships/image" Target="../media/image9.tmp"/></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8C92D3-FB57-4448-942A-5C69E97EAAE3}"/>
              </a:ext>
            </a:extLst>
          </p:cNvPr>
          <p:cNvSpPr>
            <a:spLocks noGrp="1"/>
          </p:cNvSpPr>
          <p:nvPr>
            <p:ph type="ctrTitle"/>
          </p:nvPr>
        </p:nvSpPr>
        <p:spPr/>
        <p:txBody>
          <a:bodyPr/>
          <a:lstStyle/>
          <a:p>
            <a:r>
              <a:rPr lang="en-GB" dirty="0"/>
              <a:t>A new datatype in LabVIEW</a:t>
            </a:r>
          </a:p>
        </p:txBody>
      </p:sp>
      <p:sp>
        <p:nvSpPr>
          <p:cNvPr id="5" name="Subtitle 4">
            <a:extLst>
              <a:ext uri="{FF2B5EF4-FFF2-40B4-BE49-F238E27FC236}">
                <a16:creationId xmlns:a16="http://schemas.microsoft.com/office/drawing/2014/main" id="{8A10F9BB-EDD0-41F0-8D16-569A268194DC}"/>
              </a:ext>
            </a:extLst>
          </p:cNvPr>
          <p:cNvSpPr>
            <a:spLocks noGrp="1"/>
          </p:cNvSpPr>
          <p:nvPr>
            <p:ph type="subTitle" idx="1"/>
          </p:nvPr>
        </p:nvSpPr>
        <p:spPr/>
        <p:txBody>
          <a:bodyPr/>
          <a:lstStyle/>
          <a:p>
            <a:r>
              <a:rPr lang="en-GB" dirty="0"/>
              <a:t>Sets and Maps</a:t>
            </a:r>
          </a:p>
        </p:txBody>
      </p:sp>
      <p:sp>
        <p:nvSpPr>
          <p:cNvPr id="6" name="Text Placeholder 5">
            <a:extLst>
              <a:ext uri="{FF2B5EF4-FFF2-40B4-BE49-F238E27FC236}">
                <a16:creationId xmlns:a16="http://schemas.microsoft.com/office/drawing/2014/main" id="{12D34BD7-59E3-4E5A-95E8-754FEAFD245C}"/>
              </a:ext>
            </a:extLst>
          </p:cNvPr>
          <p:cNvSpPr>
            <a:spLocks noGrp="1"/>
          </p:cNvSpPr>
          <p:nvPr>
            <p:ph type="body" sz="quarter" idx="12"/>
          </p:nvPr>
        </p:nvSpPr>
        <p:spPr/>
        <p:txBody>
          <a:bodyPr/>
          <a:lstStyle/>
          <a:p>
            <a:r>
              <a:rPr lang="en-GB" dirty="0"/>
              <a:t>Peter Horn – CLA/CTA</a:t>
            </a:r>
          </a:p>
        </p:txBody>
      </p:sp>
      <p:sp>
        <p:nvSpPr>
          <p:cNvPr id="7" name="Text Placeholder 6">
            <a:extLst>
              <a:ext uri="{FF2B5EF4-FFF2-40B4-BE49-F238E27FC236}">
                <a16:creationId xmlns:a16="http://schemas.microsoft.com/office/drawing/2014/main" id="{72A63896-BD4E-4701-84AC-04A10E30AF94}"/>
              </a:ext>
            </a:extLst>
          </p:cNvPr>
          <p:cNvSpPr>
            <a:spLocks noGrp="1"/>
          </p:cNvSpPr>
          <p:nvPr>
            <p:ph type="body" sz="quarter" idx="13"/>
          </p:nvPr>
        </p:nvSpPr>
        <p:spPr/>
        <p:txBody>
          <a:bodyPr/>
          <a:lstStyle/>
          <a:p>
            <a:r>
              <a:rPr lang="en-GB" dirty="0"/>
              <a:t>Senior Applications Engineer - NI</a:t>
            </a:r>
          </a:p>
        </p:txBody>
      </p:sp>
    </p:spTree>
    <p:extLst>
      <p:ext uri="{BB962C8B-B14F-4D97-AF65-F5344CB8AC3E}">
        <p14:creationId xmlns:p14="http://schemas.microsoft.com/office/powerpoint/2010/main" val="18946542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83D96-C650-4B46-B1A2-0D18F035559D}"/>
              </a:ext>
            </a:extLst>
          </p:cNvPr>
          <p:cNvSpPr>
            <a:spLocks noGrp="1"/>
          </p:cNvSpPr>
          <p:nvPr>
            <p:ph type="title"/>
          </p:nvPr>
        </p:nvSpPr>
        <p:spPr/>
        <p:txBody>
          <a:bodyPr/>
          <a:lstStyle/>
          <a:p>
            <a:r>
              <a:rPr lang="en-GB" dirty="0"/>
              <a:t>Service/Actor Management</a:t>
            </a:r>
          </a:p>
        </p:txBody>
      </p:sp>
      <p:pic>
        <p:nvPicPr>
          <p:cNvPr id="4" name="20190729_150948">
            <a:hlinkClick r:id="" action="ppaction://media"/>
            <a:extLst>
              <a:ext uri="{FF2B5EF4-FFF2-40B4-BE49-F238E27FC236}">
                <a16:creationId xmlns:a16="http://schemas.microsoft.com/office/drawing/2014/main" id="{B29F964D-F056-499F-842A-E814F690B4A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83807" y="365760"/>
            <a:ext cx="11624385" cy="6411806"/>
          </a:xfrm>
        </p:spPr>
      </p:pic>
    </p:spTree>
    <p:extLst>
      <p:ext uri="{BB962C8B-B14F-4D97-AF65-F5344CB8AC3E}">
        <p14:creationId xmlns:p14="http://schemas.microsoft.com/office/powerpoint/2010/main" val="1374675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1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2FD61-A839-42BC-9B6C-ADA56295120C}"/>
              </a:ext>
            </a:extLst>
          </p:cNvPr>
          <p:cNvSpPr>
            <a:spLocks noGrp="1"/>
          </p:cNvSpPr>
          <p:nvPr>
            <p:ph type="title"/>
          </p:nvPr>
        </p:nvSpPr>
        <p:spPr/>
        <p:txBody>
          <a:bodyPr/>
          <a:lstStyle/>
          <a:p>
            <a:r>
              <a:rPr lang="en-GB" dirty="0"/>
              <a:t>Decision Trees</a:t>
            </a:r>
          </a:p>
        </p:txBody>
      </p:sp>
      <p:pic>
        <p:nvPicPr>
          <p:cNvPr id="5" name="Picture 4">
            <a:extLst>
              <a:ext uri="{FF2B5EF4-FFF2-40B4-BE49-F238E27FC236}">
                <a16:creationId xmlns:a16="http://schemas.microsoft.com/office/drawing/2014/main" id="{93FD02B1-EF0A-4167-9E5E-4C28D5C3D2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9329" y="1153733"/>
            <a:ext cx="8524875" cy="5063259"/>
          </a:xfrm>
          <a:prstGeom prst="rect">
            <a:avLst/>
          </a:prstGeom>
        </p:spPr>
      </p:pic>
    </p:spTree>
    <p:extLst>
      <p:ext uri="{BB962C8B-B14F-4D97-AF65-F5344CB8AC3E}">
        <p14:creationId xmlns:p14="http://schemas.microsoft.com/office/powerpoint/2010/main" val="3075870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008FF-F134-4D21-B5E8-55E4DEE6308C}"/>
              </a:ext>
            </a:extLst>
          </p:cNvPr>
          <p:cNvSpPr>
            <a:spLocks noGrp="1"/>
          </p:cNvSpPr>
          <p:nvPr>
            <p:ph type="title"/>
          </p:nvPr>
        </p:nvSpPr>
        <p:spPr/>
        <p:txBody>
          <a:bodyPr/>
          <a:lstStyle/>
          <a:p>
            <a:r>
              <a:rPr lang="en-GB" dirty="0"/>
              <a:t>Decision Trees</a:t>
            </a:r>
          </a:p>
        </p:txBody>
      </p:sp>
      <p:pic>
        <p:nvPicPr>
          <p:cNvPr id="5" name="Picture 4">
            <a:extLst>
              <a:ext uri="{FF2B5EF4-FFF2-40B4-BE49-F238E27FC236}">
                <a16:creationId xmlns:a16="http://schemas.microsoft.com/office/drawing/2014/main" id="{C3832D24-CACD-40D6-9418-397B571F14E3}"/>
              </a:ext>
            </a:extLst>
          </p:cNvPr>
          <p:cNvPicPr>
            <a:picLocks noChangeAspect="1"/>
          </p:cNvPicPr>
          <p:nvPr/>
        </p:nvPicPr>
        <p:blipFill>
          <a:blip r:embed="rId2"/>
          <a:stretch>
            <a:fillRect/>
          </a:stretch>
        </p:blipFill>
        <p:spPr>
          <a:xfrm>
            <a:off x="4020980" y="365760"/>
            <a:ext cx="4141573" cy="6279885"/>
          </a:xfrm>
          <a:prstGeom prst="rect">
            <a:avLst/>
          </a:prstGeom>
        </p:spPr>
      </p:pic>
    </p:spTree>
    <p:extLst>
      <p:ext uri="{BB962C8B-B14F-4D97-AF65-F5344CB8AC3E}">
        <p14:creationId xmlns:p14="http://schemas.microsoft.com/office/powerpoint/2010/main" val="4230583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3A675D3-B44A-46C4-99BF-C87D6DCA7EA0}"/>
              </a:ext>
            </a:extLst>
          </p:cNvPr>
          <p:cNvSpPr>
            <a:spLocks noGrp="1"/>
          </p:cNvSpPr>
          <p:nvPr>
            <p:ph type="title"/>
          </p:nvPr>
        </p:nvSpPr>
        <p:spPr/>
        <p:txBody>
          <a:bodyPr/>
          <a:lstStyle/>
          <a:p>
            <a:r>
              <a:rPr lang="en-GB" dirty="0"/>
              <a:t>Thanks to </a:t>
            </a:r>
            <a:r>
              <a:rPr lang="en-GB" dirty="0" err="1"/>
              <a:t>PrimaryKey</a:t>
            </a:r>
            <a:r>
              <a:rPr lang="en-GB" dirty="0"/>
              <a:t> (Piotr </a:t>
            </a:r>
            <a:r>
              <a:rPr lang="en-GB" dirty="0" err="1"/>
              <a:t>Kruczkowsk</a:t>
            </a:r>
            <a:r>
              <a:rPr lang="en-GB" dirty="0"/>
              <a:t>)</a:t>
            </a:r>
          </a:p>
        </p:txBody>
      </p:sp>
      <p:pic>
        <p:nvPicPr>
          <p:cNvPr id="9" name="Picture 8">
            <a:extLst>
              <a:ext uri="{FF2B5EF4-FFF2-40B4-BE49-F238E27FC236}">
                <a16:creationId xmlns:a16="http://schemas.microsoft.com/office/drawing/2014/main" id="{33F7CCC7-5505-452D-958F-CA2BE0CFC7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204" y="1099812"/>
            <a:ext cx="8535591" cy="4658375"/>
          </a:xfrm>
          <a:prstGeom prst="rect">
            <a:avLst/>
          </a:prstGeom>
        </p:spPr>
      </p:pic>
    </p:spTree>
    <p:extLst>
      <p:ext uri="{BB962C8B-B14F-4D97-AF65-F5344CB8AC3E}">
        <p14:creationId xmlns:p14="http://schemas.microsoft.com/office/powerpoint/2010/main" val="860138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2B6C5-6319-46A5-B995-FCB842137DCD}"/>
              </a:ext>
            </a:extLst>
          </p:cNvPr>
          <p:cNvSpPr>
            <a:spLocks noGrp="1"/>
          </p:cNvSpPr>
          <p:nvPr>
            <p:ph type="title"/>
          </p:nvPr>
        </p:nvSpPr>
        <p:spPr/>
        <p:txBody>
          <a:bodyPr/>
          <a:lstStyle/>
          <a:p>
            <a:r>
              <a:rPr lang="en-GB" dirty="0"/>
              <a:t>Agenda</a:t>
            </a:r>
          </a:p>
        </p:txBody>
      </p:sp>
      <p:sp>
        <p:nvSpPr>
          <p:cNvPr id="3" name="Content Placeholder 2">
            <a:extLst>
              <a:ext uri="{FF2B5EF4-FFF2-40B4-BE49-F238E27FC236}">
                <a16:creationId xmlns:a16="http://schemas.microsoft.com/office/drawing/2014/main" id="{9B4A92DC-F9C3-4557-A56C-5CED1B37C090}"/>
              </a:ext>
            </a:extLst>
          </p:cNvPr>
          <p:cNvSpPr>
            <a:spLocks noGrp="1"/>
          </p:cNvSpPr>
          <p:nvPr>
            <p:ph idx="1"/>
          </p:nvPr>
        </p:nvSpPr>
        <p:spPr/>
        <p:txBody>
          <a:bodyPr/>
          <a:lstStyle/>
          <a:p>
            <a:r>
              <a:rPr lang="en-GB" dirty="0"/>
              <a:t>What are LabVIEW Sets and Maps?</a:t>
            </a:r>
          </a:p>
        </p:txBody>
      </p:sp>
    </p:spTree>
    <p:extLst>
      <p:ext uri="{BB962C8B-B14F-4D97-AF65-F5344CB8AC3E}">
        <p14:creationId xmlns:p14="http://schemas.microsoft.com/office/powerpoint/2010/main" val="3489742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FECC-9B34-4B89-A3B9-1271A4C890E3}"/>
              </a:ext>
            </a:extLst>
          </p:cNvPr>
          <p:cNvSpPr>
            <a:spLocks noGrp="1"/>
          </p:cNvSpPr>
          <p:nvPr>
            <p:ph type="title"/>
          </p:nvPr>
        </p:nvSpPr>
        <p:spPr/>
        <p:txBody>
          <a:bodyPr/>
          <a:lstStyle/>
          <a:p>
            <a:r>
              <a:rPr lang="en-GB" dirty="0"/>
              <a:t>What are LabVIEW Sets and Maps?</a:t>
            </a:r>
          </a:p>
        </p:txBody>
      </p:sp>
      <p:pic>
        <p:nvPicPr>
          <p:cNvPr id="5" name="Content Placeholder 4">
            <a:extLst>
              <a:ext uri="{FF2B5EF4-FFF2-40B4-BE49-F238E27FC236}">
                <a16:creationId xmlns:a16="http://schemas.microsoft.com/office/drawing/2014/main" id="{43CAD283-96D4-4C42-9A70-5372DF9EE1E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7436" y="975360"/>
            <a:ext cx="8518452" cy="4897438"/>
          </a:xfrm>
        </p:spPr>
      </p:pic>
      <p:pic>
        <p:nvPicPr>
          <p:cNvPr id="7" name="Picture 6">
            <a:extLst>
              <a:ext uri="{FF2B5EF4-FFF2-40B4-BE49-F238E27FC236}">
                <a16:creationId xmlns:a16="http://schemas.microsoft.com/office/drawing/2014/main" id="{C77D5297-E826-4747-8A4B-0D0D600C18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45872" y="3436988"/>
            <a:ext cx="9046128" cy="2811411"/>
          </a:xfrm>
          <a:prstGeom prst="rect">
            <a:avLst/>
          </a:prstGeom>
        </p:spPr>
      </p:pic>
    </p:spTree>
    <p:extLst>
      <p:ext uri="{BB962C8B-B14F-4D97-AF65-F5344CB8AC3E}">
        <p14:creationId xmlns:p14="http://schemas.microsoft.com/office/powerpoint/2010/main" val="1989967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2E4EE-DAE4-4A2B-A73F-ED1118FFD42C}"/>
              </a:ext>
            </a:extLst>
          </p:cNvPr>
          <p:cNvSpPr>
            <a:spLocks noGrp="1"/>
          </p:cNvSpPr>
          <p:nvPr>
            <p:ph type="title"/>
          </p:nvPr>
        </p:nvSpPr>
        <p:spPr/>
        <p:txBody>
          <a:bodyPr/>
          <a:lstStyle/>
          <a:p>
            <a:r>
              <a:rPr lang="en-GB" dirty="0"/>
              <a:t>When to use LabVIEW Sets and Maps</a:t>
            </a:r>
          </a:p>
        </p:txBody>
      </p:sp>
      <p:sp>
        <p:nvSpPr>
          <p:cNvPr id="3" name="Content Placeholder 2">
            <a:extLst>
              <a:ext uri="{FF2B5EF4-FFF2-40B4-BE49-F238E27FC236}">
                <a16:creationId xmlns:a16="http://schemas.microsoft.com/office/drawing/2014/main" id="{4CE889EB-7C1B-4A35-A3AC-9B27E045FFA7}"/>
              </a:ext>
            </a:extLst>
          </p:cNvPr>
          <p:cNvSpPr>
            <a:spLocks noGrp="1"/>
          </p:cNvSpPr>
          <p:nvPr>
            <p:ph idx="1"/>
          </p:nvPr>
        </p:nvSpPr>
        <p:spPr/>
        <p:txBody>
          <a:bodyPr/>
          <a:lstStyle/>
          <a:p>
            <a:r>
              <a:rPr lang="en-GB" dirty="0"/>
              <a:t>When quick look up is important</a:t>
            </a:r>
          </a:p>
          <a:p>
            <a:pPr lvl="1"/>
            <a:r>
              <a:rPr lang="en-GB" dirty="0"/>
              <a:t>Where you would previously have built a Variant Attribute Lookup Table</a:t>
            </a:r>
          </a:p>
          <a:p>
            <a:r>
              <a:rPr lang="en-GB" dirty="0"/>
              <a:t>When context matters</a:t>
            </a:r>
          </a:p>
          <a:p>
            <a:pPr lvl="1"/>
            <a:r>
              <a:rPr lang="en-GB" dirty="0"/>
              <a:t>Configuration and measurement data</a:t>
            </a:r>
          </a:p>
          <a:p>
            <a:pPr lvl="1"/>
            <a:r>
              <a:rPr lang="en-GB" dirty="0"/>
              <a:t>Conditions and actions</a:t>
            </a:r>
          </a:p>
          <a:p>
            <a:pPr lvl="1"/>
            <a:r>
              <a:rPr lang="en-GB" dirty="0"/>
              <a:t>Dynamic size clusters</a:t>
            </a:r>
          </a:p>
          <a:p>
            <a:pPr lvl="1"/>
            <a:r>
              <a:rPr lang="en-GB" dirty="0"/>
              <a:t>Trees or database type behaviour</a:t>
            </a:r>
          </a:p>
        </p:txBody>
      </p:sp>
    </p:spTree>
    <p:extLst>
      <p:ext uri="{BB962C8B-B14F-4D97-AF65-F5344CB8AC3E}">
        <p14:creationId xmlns:p14="http://schemas.microsoft.com/office/powerpoint/2010/main" val="214086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B610F-B59F-4436-90C9-0E1AB8DB1312}"/>
              </a:ext>
            </a:extLst>
          </p:cNvPr>
          <p:cNvSpPr>
            <a:spLocks noGrp="1"/>
          </p:cNvSpPr>
          <p:nvPr>
            <p:ph type="title"/>
          </p:nvPr>
        </p:nvSpPr>
        <p:spPr/>
        <p:txBody>
          <a:bodyPr/>
          <a:lstStyle/>
          <a:p>
            <a:r>
              <a:rPr lang="en-GB" dirty="0"/>
              <a:t>Avoid Nested Loops</a:t>
            </a:r>
          </a:p>
        </p:txBody>
      </p:sp>
      <p:pic>
        <p:nvPicPr>
          <p:cNvPr id="7" name="Picture 6">
            <a:extLst>
              <a:ext uri="{FF2B5EF4-FFF2-40B4-BE49-F238E27FC236}">
                <a16:creationId xmlns:a16="http://schemas.microsoft.com/office/drawing/2014/main" id="{BAD63E8D-CDFD-48EE-86D4-8CBFE31C1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3205" y="1595181"/>
            <a:ext cx="6725589" cy="3667637"/>
          </a:xfrm>
          <a:prstGeom prst="rect">
            <a:avLst/>
          </a:prstGeom>
        </p:spPr>
      </p:pic>
      <p:pic>
        <p:nvPicPr>
          <p:cNvPr id="9" name="Picture 8">
            <a:extLst>
              <a:ext uri="{FF2B5EF4-FFF2-40B4-BE49-F238E27FC236}">
                <a16:creationId xmlns:a16="http://schemas.microsoft.com/office/drawing/2014/main" id="{4881B4F5-B684-4492-B1E8-6B63F29AE6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486" y="1771068"/>
            <a:ext cx="6344535" cy="3953427"/>
          </a:xfrm>
          <a:prstGeom prst="rect">
            <a:avLst/>
          </a:prstGeom>
        </p:spPr>
      </p:pic>
      <p:pic>
        <p:nvPicPr>
          <p:cNvPr id="12" name="Picture 11">
            <a:extLst>
              <a:ext uri="{FF2B5EF4-FFF2-40B4-BE49-F238E27FC236}">
                <a16:creationId xmlns:a16="http://schemas.microsoft.com/office/drawing/2014/main" id="{3F061CC4-AC37-4166-9F4C-8BD2977EE9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7054" y="975360"/>
            <a:ext cx="2487462" cy="5405714"/>
          </a:xfrm>
          <a:prstGeom prst="rect">
            <a:avLst/>
          </a:prstGeom>
        </p:spPr>
      </p:pic>
    </p:spTree>
    <p:extLst>
      <p:ext uri="{BB962C8B-B14F-4D97-AF65-F5344CB8AC3E}">
        <p14:creationId xmlns:p14="http://schemas.microsoft.com/office/powerpoint/2010/main" val="383972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xit" presetSubtype="0" fill="hold" nodeType="withEffect">
                                  <p:stCondLst>
                                    <p:cond delay="0"/>
                                  </p:stCondLst>
                                  <p:childTnLst>
                                    <p:animEffect transition="out" filter="fade">
                                      <p:cBhvr>
                                        <p:cTn id="12" dur="500"/>
                                        <p:tgtEl>
                                          <p:spTgt spid="7"/>
                                        </p:tgtEl>
                                      </p:cBhvr>
                                    </p:animEffect>
                                    <p:set>
                                      <p:cBhvr>
                                        <p:cTn id="1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28F11-62CC-468A-8EF1-965D74C85FF6}"/>
              </a:ext>
            </a:extLst>
          </p:cNvPr>
          <p:cNvSpPr>
            <a:spLocks noGrp="1"/>
          </p:cNvSpPr>
          <p:nvPr>
            <p:ph type="title"/>
          </p:nvPr>
        </p:nvSpPr>
        <p:spPr/>
        <p:txBody>
          <a:bodyPr/>
          <a:lstStyle/>
          <a:p>
            <a:r>
              <a:rPr lang="en-GB" dirty="0"/>
              <a:t>An extension of this could be a translation utility </a:t>
            </a:r>
          </a:p>
        </p:txBody>
      </p:sp>
      <p:pic>
        <p:nvPicPr>
          <p:cNvPr id="5" name="Picture 4">
            <a:extLst>
              <a:ext uri="{FF2B5EF4-FFF2-40B4-BE49-F238E27FC236}">
                <a16:creationId xmlns:a16="http://schemas.microsoft.com/office/drawing/2014/main" id="{044156D6-3574-4646-A54E-7CE983E6D6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0325" y="1033462"/>
            <a:ext cx="6991350" cy="4791075"/>
          </a:xfrm>
          <a:prstGeom prst="rect">
            <a:avLst/>
          </a:prstGeom>
        </p:spPr>
      </p:pic>
    </p:spTree>
    <p:extLst>
      <p:ext uri="{BB962C8B-B14F-4D97-AF65-F5344CB8AC3E}">
        <p14:creationId xmlns:p14="http://schemas.microsoft.com/office/powerpoint/2010/main" val="2977377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0C6AC-29B3-4654-A851-85FB4197D89B}"/>
              </a:ext>
            </a:extLst>
          </p:cNvPr>
          <p:cNvSpPr>
            <a:spLocks noGrp="1"/>
          </p:cNvSpPr>
          <p:nvPr>
            <p:ph type="title"/>
          </p:nvPr>
        </p:nvSpPr>
        <p:spPr/>
        <p:txBody>
          <a:bodyPr/>
          <a:lstStyle/>
          <a:p>
            <a:r>
              <a:rPr lang="en-GB" dirty="0"/>
              <a:t>Finding unique elements in an array</a:t>
            </a:r>
          </a:p>
        </p:txBody>
      </p:sp>
      <p:pic>
        <p:nvPicPr>
          <p:cNvPr id="5" name="Picture 4">
            <a:extLst>
              <a:ext uri="{FF2B5EF4-FFF2-40B4-BE49-F238E27FC236}">
                <a16:creationId xmlns:a16="http://schemas.microsoft.com/office/drawing/2014/main" id="{B0A80289-0D6D-4117-B23E-028FB0977C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375" y="1490662"/>
            <a:ext cx="10001250" cy="3876675"/>
          </a:xfrm>
          <a:prstGeom prst="rect">
            <a:avLst/>
          </a:prstGeom>
        </p:spPr>
      </p:pic>
    </p:spTree>
    <p:extLst>
      <p:ext uri="{BB962C8B-B14F-4D97-AF65-F5344CB8AC3E}">
        <p14:creationId xmlns:p14="http://schemas.microsoft.com/office/powerpoint/2010/main" val="560710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802B8-C19D-414E-99F3-047609FA411A}"/>
              </a:ext>
            </a:extLst>
          </p:cNvPr>
          <p:cNvSpPr>
            <a:spLocks noGrp="1"/>
          </p:cNvSpPr>
          <p:nvPr>
            <p:ph type="title"/>
          </p:nvPr>
        </p:nvSpPr>
        <p:spPr/>
        <p:txBody>
          <a:bodyPr/>
          <a:lstStyle/>
          <a:p>
            <a:r>
              <a:rPr lang="en-GB" dirty="0"/>
              <a:t>Service/Actor Management</a:t>
            </a:r>
          </a:p>
        </p:txBody>
      </p:sp>
      <p:sp>
        <p:nvSpPr>
          <p:cNvPr id="4" name="Rectangle: Rounded Corners 3">
            <a:extLst>
              <a:ext uri="{FF2B5EF4-FFF2-40B4-BE49-F238E27FC236}">
                <a16:creationId xmlns:a16="http://schemas.microsoft.com/office/drawing/2014/main" id="{F5745890-35C7-4550-9A05-3F09038E9215}"/>
              </a:ext>
            </a:extLst>
          </p:cNvPr>
          <p:cNvSpPr/>
          <p:nvPr/>
        </p:nvSpPr>
        <p:spPr>
          <a:xfrm>
            <a:off x="5224848" y="2990335"/>
            <a:ext cx="1742303" cy="877330"/>
          </a:xfrm>
          <a:prstGeom prst="roundRect">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Central Service Module</a:t>
            </a:r>
          </a:p>
        </p:txBody>
      </p:sp>
      <p:sp>
        <p:nvSpPr>
          <p:cNvPr id="5" name="Rectangle: Rounded Corners 4">
            <a:extLst>
              <a:ext uri="{FF2B5EF4-FFF2-40B4-BE49-F238E27FC236}">
                <a16:creationId xmlns:a16="http://schemas.microsoft.com/office/drawing/2014/main" id="{AAD69F39-45D8-435B-B014-6C8CC872CE8E}"/>
              </a:ext>
            </a:extLst>
          </p:cNvPr>
          <p:cNvSpPr/>
          <p:nvPr/>
        </p:nvSpPr>
        <p:spPr>
          <a:xfrm>
            <a:off x="6967150" y="1359243"/>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3</a:t>
            </a:r>
          </a:p>
        </p:txBody>
      </p:sp>
      <p:sp>
        <p:nvSpPr>
          <p:cNvPr id="6" name="Rectangle: Rounded Corners 5">
            <a:extLst>
              <a:ext uri="{FF2B5EF4-FFF2-40B4-BE49-F238E27FC236}">
                <a16:creationId xmlns:a16="http://schemas.microsoft.com/office/drawing/2014/main" id="{574C7DF1-8F1F-4F27-A909-4FB854353088}"/>
              </a:ext>
            </a:extLst>
          </p:cNvPr>
          <p:cNvSpPr/>
          <p:nvPr/>
        </p:nvSpPr>
        <p:spPr>
          <a:xfrm>
            <a:off x="8709453" y="2990335"/>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4</a:t>
            </a:r>
          </a:p>
        </p:txBody>
      </p:sp>
      <p:sp>
        <p:nvSpPr>
          <p:cNvPr id="7" name="Rectangle: Rounded Corners 6">
            <a:extLst>
              <a:ext uri="{FF2B5EF4-FFF2-40B4-BE49-F238E27FC236}">
                <a16:creationId xmlns:a16="http://schemas.microsoft.com/office/drawing/2014/main" id="{B7ACD2AC-1CF1-4BDF-8064-00F88D87163A}"/>
              </a:ext>
            </a:extLst>
          </p:cNvPr>
          <p:cNvSpPr/>
          <p:nvPr/>
        </p:nvSpPr>
        <p:spPr>
          <a:xfrm>
            <a:off x="6967149" y="4621427"/>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5</a:t>
            </a:r>
          </a:p>
        </p:txBody>
      </p:sp>
      <p:sp>
        <p:nvSpPr>
          <p:cNvPr id="8" name="Rectangle: Rounded Corners 7">
            <a:extLst>
              <a:ext uri="{FF2B5EF4-FFF2-40B4-BE49-F238E27FC236}">
                <a16:creationId xmlns:a16="http://schemas.microsoft.com/office/drawing/2014/main" id="{F9FFF6A1-7406-4820-AD6F-15101A1EB8A3}"/>
              </a:ext>
            </a:extLst>
          </p:cNvPr>
          <p:cNvSpPr/>
          <p:nvPr/>
        </p:nvSpPr>
        <p:spPr>
          <a:xfrm>
            <a:off x="3482543" y="4609070"/>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6</a:t>
            </a:r>
          </a:p>
        </p:txBody>
      </p:sp>
      <p:sp>
        <p:nvSpPr>
          <p:cNvPr id="9" name="Rectangle: Rounded Corners 8">
            <a:extLst>
              <a:ext uri="{FF2B5EF4-FFF2-40B4-BE49-F238E27FC236}">
                <a16:creationId xmlns:a16="http://schemas.microsoft.com/office/drawing/2014/main" id="{EBB511E0-F1A4-45EA-946F-AF0122713D53}"/>
              </a:ext>
            </a:extLst>
          </p:cNvPr>
          <p:cNvSpPr/>
          <p:nvPr/>
        </p:nvSpPr>
        <p:spPr>
          <a:xfrm>
            <a:off x="1740242" y="2990335"/>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1</a:t>
            </a:r>
          </a:p>
        </p:txBody>
      </p:sp>
      <p:sp>
        <p:nvSpPr>
          <p:cNvPr id="10" name="Rectangle: Rounded Corners 9">
            <a:extLst>
              <a:ext uri="{FF2B5EF4-FFF2-40B4-BE49-F238E27FC236}">
                <a16:creationId xmlns:a16="http://schemas.microsoft.com/office/drawing/2014/main" id="{02D04A02-2452-48F3-871B-349C88F725FA}"/>
              </a:ext>
            </a:extLst>
          </p:cNvPr>
          <p:cNvSpPr/>
          <p:nvPr/>
        </p:nvSpPr>
        <p:spPr>
          <a:xfrm>
            <a:off x="3482544" y="1359243"/>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2</a:t>
            </a:r>
          </a:p>
        </p:txBody>
      </p:sp>
      <p:cxnSp>
        <p:nvCxnSpPr>
          <p:cNvPr id="12" name="Straight Arrow Connector 11">
            <a:extLst>
              <a:ext uri="{FF2B5EF4-FFF2-40B4-BE49-F238E27FC236}">
                <a16:creationId xmlns:a16="http://schemas.microsoft.com/office/drawing/2014/main" id="{95D69A23-C585-4B58-B2BA-ED943ED88A4D}"/>
              </a:ext>
            </a:extLst>
          </p:cNvPr>
          <p:cNvCxnSpPr>
            <a:stCxn id="4" idx="0"/>
            <a:endCxn id="10" idx="3"/>
          </p:cNvCxnSpPr>
          <p:nvPr/>
        </p:nvCxnSpPr>
        <p:spPr>
          <a:xfrm flipH="1" flipV="1">
            <a:off x="5224847" y="1797908"/>
            <a:ext cx="871153"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67D3F6D-59B0-4743-BB01-D9CC501F81A2}"/>
              </a:ext>
            </a:extLst>
          </p:cNvPr>
          <p:cNvCxnSpPr>
            <a:cxnSpLocks/>
            <a:stCxn id="4" idx="1"/>
            <a:endCxn id="9" idx="3"/>
          </p:cNvCxnSpPr>
          <p:nvPr/>
        </p:nvCxnSpPr>
        <p:spPr>
          <a:xfrm flipH="1">
            <a:off x="3482545" y="3429000"/>
            <a:ext cx="1742303" cy="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31DBB08-78F9-4168-9FAF-3B2DA578CE28}"/>
              </a:ext>
            </a:extLst>
          </p:cNvPr>
          <p:cNvCxnSpPr>
            <a:cxnSpLocks/>
            <a:stCxn id="8" idx="3"/>
            <a:endCxn id="4" idx="2"/>
          </p:cNvCxnSpPr>
          <p:nvPr/>
        </p:nvCxnSpPr>
        <p:spPr>
          <a:xfrm flipV="1">
            <a:off x="5224846" y="3867665"/>
            <a:ext cx="871154" cy="118007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02DAEEE-C430-4036-BBEA-0D137627D79F}"/>
              </a:ext>
            </a:extLst>
          </p:cNvPr>
          <p:cNvCxnSpPr>
            <a:cxnSpLocks/>
            <a:stCxn id="7" idx="1"/>
            <a:endCxn id="4" idx="2"/>
          </p:cNvCxnSpPr>
          <p:nvPr/>
        </p:nvCxnSpPr>
        <p:spPr>
          <a:xfrm flipH="1" flipV="1">
            <a:off x="6096000" y="3867665"/>
            <a:ext cx="871149"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7B31167-4E88-4938-A9DF-62BD085A7196}"/>
              </a:ext>
            </a:extLst>
          </p:cNvPr>
          <p:cNvCxnSpPr>
            <a:cxnSpLocks/>
            <a:stCxn id="4" idx="3"/>
            <a:endCxn id="6" idx="1"/>
          </p:cNvCxnSpPr>
          <p:nvPr/>
        </p:nvCxnSpPr>
        <p:spPr>
          <a:xfrm>
            <a:off x="6967151" y="3429000"/>
            <a:ext cx="1742302" cy="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9667AA8-43D5-4C7A-91D5-B011C7D51CFD}"/>
              </a:ext>
            </a:extLst>
          </p:cNvPr>
          <p:cNvCxnSpPr>
            <a:cxnSpLocks/>
            <a:stCxn id="4" idx="0"/>
            <a:endCxn id="5" idx="1"/>
          </p:cNvCxnSpPr>
          <p:nvPr/>
        </p:nvCxnSpPr>
        <p:spPr>
          <a:xfrm flipV="1">
            <a:off x="6096000" y="1797908"/>
            <a:ext cx="871150"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9454393"/>
      </p:ext>
    </p:extLst>
  </p:cSld>
  <p:clrMapOvr>
    <a:masterClrMapping/>
  </p:clrMapOvr>
</p:sld>
</file>

<file path=ppt/theme/theme1.xml><?xml version="1.0" encoding="utf-8"?>
<a:theme xmlns:a="http://schemas.openxmlformats.org/drawingml/2006/main" name="NI Corporate Theme 16x9">
  <a:themeElements>
    <a:clrScheme name="Corporate Colors Template">
      <a:dk1>
        <a:srgbClr val="000000"/>
      </a:dk1>
      <a:lt1>
        <a:srgbClr val="FFFFFF"/>
      </a:lt1>
      <a:dk2>
        <a:srgbClr val="0A60A3"/>
      </a:dk2>
      <a:lt2>
        <a:srgbClr val="F5F5F5"/>
      </a:lt2>
      <a:accent1>
        <a:srgbClr val="0A60A3"/>
      </a:accent1>
      <a:accent2>
        <a:srgbClr val="F15A22"/>
      </a:accent2>
      <a:accent3>
        <a:srgbClr val="009800"/>
      </a:accent3>
      <a:accent4>
        <a:srgbClr val="FEC313"/>
      </a:accent4>
      <a:accent5>
        <a:srgbClr val="86BCDD"/>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NI Corporate Theme 16x9" id="{2DF22EE8-4E3A-43D9-AF1F-EFFF0F7F6024}" vid="{FA431634-8481-4373-886B-594F7027B46B}"/>
    </a:ext>
  </a:extLst>
</a:theme>
</file>

<file path=ppt/theme/theme2.xml><?xml version="1.0" encoding="utf-8"?>
<a:theme xmlns:a="http://schemas.openxmlformats.org/drawingml/2006/main" name="Confidential_Corporate Template_2017">
  <a:themeElements>
    <a:clrScheme name="Custom 1">
      <a:dk1>
        <a:srgbClr val="000000"/>
      </a:dk1>
      <a:lt1>
        <a:srgbClr val="FFFFFF"/>
      </a:lt1>
      <a:dk2>
        <a:srgbClr val="0070C0"/>
      </a:dk2>
      <a:lt2>
        <a:srgbClr val="F5F5F5"/>
      </a:lt2>
      <a:accent1>
        <a:srgbClr val="0070C0"/>
      </a:accent1>
      <a:accent2>
        <a:srgbClr val="C00000"/>
      </a:accent2>
      <a:accent3>
        <a:srgbClr val="009800"/>
      </a:accent3>
      <a:accent4>
        <a:srgbClr val="FEC313"/>
      </a:accent4>
      <a:accent5>
        <a:srgbClr val="F15A22"/>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lIns="0" rIns="0" rtlCol="0" anchor="ct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Presentation2" id="{6FCE5338-F050-674C-A058-5353F6039F19}" vid="{93056DCD-738D-714C-9E14-9DEA5962076C}"/>
    </a:ext>
  </a:extLst>
</a:theme>
</file>

<file path=ppt/theme/theme3.xml><?xml version="1.0" encoding="utf-8"?>
<a:theme xmlns:a="http://schemas.openxmlformats.org/drawingml/2006/main" name="Customer Confidential_Corporate Template_2017">
  <a:themeElements>
    <a:clrScheme name="Custom 1">
      <a:dk1>
        <a:srgbClr val="000000"/>
      </a:dk1>
      <a:lt1>
        <a:srgbClr val="FFFFFF"/>
      </a:lt1>
      <a:dk2>
        <a:srgbClr val="0070C0"/>
      </a:dk2>
      <a:lt2>
        <a:srgbClr val="F5F5F5"/>
      </a:lt2>
      <a:accent1>
        <a:srgbClr val="0070C0"/>
      </a:accent1>
      <a:accent2>
        <a:srgbClr val="C00000"/>
      </a:accent2>
      <a:accent3>
        <a:srgbClr val="009800"/>
      </a:accent3>
      <a:accent4>
        <a:srgbClr val="FEC313"/>
      </a:accent4>
      <a:accent5>
        <a:srgbClr val="F15A22"/>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lIns="0" rIns="0" rtlCol="0" anchor="ct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Presentation2" id="{6FCE5338-F050-674C-A058-5353F6039F19}" vid="{B3D09666-A342-0646-A216-15FB9D4947D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076D754C1B20445910D3487C1D09737" ma:contentTypeVersion="7" ma:contentTypeDescription="Create a new document." ma:contentTypeScope="" ma:versionID="b5fed9a9a6deb8ba8eefb959a1ab1085">
  <xsd:schema xmlns:xsd="http://www.w3.org/2001/XMLSchema" xmlns:xs="http://www.w3.org/2001/XMLSchema" xmlns:p="http://schemas.microsoft.com/office/2006/metadata/properties" xmlns:ns3="52f9605b-894a-4d15-9643-787f8c0a2e87" xmlns:ns4="2c2fffaa-1490-421c-b984-d4bc7eb08eca" targetNamespace="http://schemas.microsoft.com/office/2006/metadata/properties" ma:root="true" ma:fieldsID="e45db072d4612f2b54f2e0829b061297" ns3:_="" ns4:_="">
    <xsd:import namespace="52f9605b-894a-4d15-9643-787f8c0a2e87"/>
    <xsd:import namespace="2c2fffaa-1490-421c-b984-d4bc7eb08ec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2f9605b-894a-4d15-9643-787f8c0a2e8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c2fffaa-1490-421c-b984-d4bc7eb08eca"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EFE09AC-BB1B-44AB-9E53-754FCA5DA9F6}">
  <ds:schemaRefs>
    <ds:schemaRef ds:uri="http://schemas.microsoft.com/sharepoint/v3/contenttype/forms"/>
  </ds:schemaRefs>
</ds:datastoreItem>
</file>

<file path=customXml/itemProps2.xml><?xml version="1.0" encoding="utf-8"?>
<ds:datastoreItem xmlns:ds="http://schemas.openxmlformats.org/officeDocument/2006/customXml" ds:itemID="{FFA08895-ECF7-4762-B5E4-FD835FC7DB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2f9605b-894a-4d15-9643-787f8c0a2e87"/>
    <ds:schemaRef ds:uri="2c2fffaa-1490-421c-b984-d4bc7eb08ec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ADEFAA4-25C2-4FF2-88C4-99789A990870}">
  <ds:schemaRefs>
    <ds:schemaRef ds:uri="http://purl.org/dc/terms/"/>
    <ds:schemaRef ds:uri="http://schemas.microsoft.com/office/2006/documentManagement/types"/>
    <ds:schemaRef ds:uri="http://purl.org/dc/dcmitype/"/>
    <ds:schemaRef ds:uri="52f9605b-894a-4d15-9643-787f8c0a2e87"/>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2c2fffaa-1490-421c-b984-d4bc7eb08eca"/>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NI Week 2019 - Process Improvement Workshops</Template>
  <TotalTime>154</TotalTime>
  <Words>266</Words>
  <Application>Microsoft Office PowerPoint</Application>
  <PresentationFormat>Widescreen</PresentationFormat>
  <Paragraphs>37</Paragraphs>
  <Slides>12</Slides>
  <Notes>3</Notes>
  <HiddenSlides>0</HiddenSlides>
  <MMClips>1</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12</vt:i4>
      </vt:variant>
    </vt:vector>
  </HeadingPairs>
  <TitlesOfParts>
    <vt:vector size="19" baseType="lpstr">
      <vt:lpstr>Arial</vt:lpstr>
      <vt:lpstr>Calibri</vt:lpstr>
      <vt:lpstr>Helvetica Neue Light</vt:lpstr>
      <vt:lpstr>Wingdings</vt:lpstr>
      <vt:lpstr>NI Corporate Theme 16x9</vt:lpstr>
      <vt:lpstr>Confidential_Corporate Template_2017</vt:lpstr>
      <vt:lpstr>Customer Confidential_Corporate Template_2017</vt:lpstr>
      <vt:lpstr>A new datatype in LabVIEW</vt:lpstr>
      <vt:lpstr>Thanks to PrimaryKey (Piotr Kruczkowsk)</vt:lpstr>
      <vt:lpstr>Agenda</vt:lpstr>
      <vt:lpstr>What are LabVIEW Sets and Maps?</vt:lpstr>
      <vt:lpstr>When to use LabVIEW Sets and Maps</vt:lpstr>
      <vt:lpstr>Avoid Nested Loops</vt:lpstr>
      <vt:lpstr>An extension of this could be a translation utility </vt:lpstr>
      <vt:lpstr>Finding unique elements in an array</vt:lpstr>
      <vt:lpstr>Service/Actor Management</vt:lpstr>
      <vt:lpstr>Service/Actor Management</vt:lpstr>
      <vt:lpstr>Decision Trees</vt:lpstr>
      <vt:lpstr>Decision Trees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new datatype in LabVIEW</dc:title>
  <dc:creator>Peter Horn</dc:creator>
  <cp:lastModifiedBy>Peter Horn</cp:lastModifiedBy>
  <cp:revision>12</cp:revision>
  <dcterms:created xsi:type="dcterms:W3CDTF">2019-07-29T12:54:42Z</dcterms:created>
  <dcterms:modified xsi:type="dcterms:W3CDTF">2019-07-29T15:43:35Z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0x0101007076D754C1B20445910D3487C1D09737</vt:lpwstr>
  </property>
</Properties>
</file>

<file path=docProps/thumbnail.jpeg>
</file>